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rlow" panose="00000500000000000000" pitchFamily="2" charset="-94"/>
      <p:regular r:id="rId14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6" d="100"/>
          <a:sy n="86" d="100"/>
        </p:scale>
        <p:origin x="85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38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8257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İK Analitiği: CNN ve SHAP Destekli Stratejik İstifa Tahmini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638675"/>
            <a:ext cx="526673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Yapay Zeka Destekli Stratejik İK Yönetimi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35185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Buğra DURMUŞ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98195"/>
            <a:ext cx="124832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Önemli Bulgular: İstifayı Tetikleyen Ana Faktörler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7774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Modelimiz, çalışan istifasını en çok etkileyen 3 kritik faktörü ortaya koymuştur: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650450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65578" y="3123248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3261122" y="2897267"/>
            <a:ext cx="29510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Hisse Opsiyon Seviyesi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3261122" y="3388281"/>
            <a:ext cx="101859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Düşük opsiyon seviyelerinin çalışanların şirkete olan aidiyet duygusunu zayıflattığı görülmektedir.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3137654" y="4014907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9" name="Shape 7"/>
          <p:cNvSpPr/>
          <p:nvPr/>
        </p:nvSpPr>
        <p:spPr>
          <a:xfrm>
            <a:off x="864037" y="4153495"/>
            <a:ext cx="4300657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840712" y="4626293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9"/>
          <p:cNvSpPr/>
          <p:nvPr/>
        </p:nvSpPr>
        <p:spPr>
          <a:xfrm>
            <a:off x="5411510" y="44003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Düşük Aylık Gelir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5411510" y="4891326"/>
            <a:ext cx="616850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Maddi beklentilerin karşılanmaması önemli bir risk faktörü.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5288042" y="5517952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4" name="Shape 12"/>
          <p:cNvSpPr/>
          <p:nvPr/>
        </p:nvSpPr>
        <p:spPr>
          <a:xfrm>
            <a:off x="864037" y="5656540"/>
            <a:ext cx="6451163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915966" y="6326862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4"/>
          <p:cNvSpPr/>
          <p:nvPr/>
        </p:nvSpPr>
        <p:spPr>
          <a:xfrm>
            <a:off x="7562017" y="59033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Fazla Mesai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7562017" y="6394371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Uzun çalışma saatleri ve tükenmişlik hissi istifayı hızlandırıyor.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731" y="553760"/>
            <a:ext cx="5471755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Sonuç ve Gelecek Vizyonu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04731" y="1515785"/>
            <a:ext cx="13220938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 proje, derin öğrenmenin İK süreçlerine entegrasyonuyla elde edilen verimliliği ve stratejik avantajları göstermektedir.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4731" y="2290763"/>
            <a:ext cx="6364843" cy="1573411"/>
          </a:xfrm>
          <a:prstGeom prst="roundRect">
            <a:avLst>
              <a:gd name="adj" fmla="val 697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1871" y="2290763"/>
            <a:ext cx="91440" cy="1573411"/>
          </a:xfrm>
          <a:prstGeom prst="roundRect">
            <a:avLst>
              <a:gd name="adj" fmla="val 330354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997506" y="2514957"/>
            <a:ext cx="312372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Gerçek Zamanlı Karar Desteği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97506" y="2995851"/>
            <a:ext cx="5847874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Model, İK yöneticilerine anlık veriye dayalı öngörüler sunarak proaktif müdahaleyi mümkün kılar.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04731" y="4065508"/>
            <a:ext cx="6364843" cy="1573411"/>
          </a:xfrm>
          <a:prstGeom prst="roundRect">
            <a:avLst>
              <a:gd name="adj" fmla="val 697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81871" y="4065508"/>
            <a:ext cx="91440" cy="1573411"/>
          </a:xfrm>
          <a:prstGeom prst="roundRect">
            <a:avLst>
              <a:gd name="adj" fmla="val 330354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997506" y="4289703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Stratejik İK Yönetimi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97506" y="4770596"/>
            <a:ext cx="5847874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 bilimiyle desteklenen insan kaynakları, şirketlerin rekabet gücünü artırır.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4731" y="5840254"/>
            <a:ext cx="6364843" cy="1573411"/>
          </a:xfrm>
          <a:prstGeom prst="roundRect">
            <a:avLst>
              <a:gd name="adj" fmla="val 6974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81871" y="5840254"/>
            <a:ext cx="91440" cy="1573411"/>
          </a:xfrm>
          <a:prstGeom prst="roundRect">
            <a:avLst>
              <a:gd name="adj" fmla="val 330354"/>
            </a:avLst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997506" y="6064448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Sürekli Gelişim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97506" y="6545342"/>
            <a:ext cx="5847874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Modelin sürekli güncellenmesi ve yeni veri kaynaklarıyla entegrasyonu hedeflenmektedir.</a:t>
            </a:r>
            <a:endParaRPr lang="en-US" sz="15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446" y="2290763"/>
            <a:ext cx="6364843" cy="424207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568446" y="6759297"/>
            <a:ext cx="6364843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Gelecekte, bu modelin daha fazla veri kaynağıyla zenginleştirilerek ve prediktif analitik yetenekleri artırılarak İK'nın dönüşümüne liderlik etmesi planlanmaktadır.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152" y="659368"/>
            <a:ext cx="11332964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 Amacı: Çalışan Bağlılığını Güçlendirmek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9152" y="1900595"/>
            <a:ext cx="6183630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Şirketlerde çalışan bağlılığını artırmak, istifa nedenlerini derinlemesine keşfetmek ve bu sayede önemli maliyet tasarrufları sağlamak.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" y="3321129"/>
            <a:ext cx="6183630" cy="412122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5130" y="1961971"/>
            <a:ext cx="359569" cy="3595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94383" y="1954530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Bağlılığı Artırın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8394383" y="2527221"/>
            <a:ext cx="5404485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Çalışanların motivasyonunu ve şirkete aidiyetini güçlendirin.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5130" y="3781365"/>
            <a:ext cx="359569" cy="3595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94383" y="3773924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Kök Neden Analizi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8394383" y="4346615"/>
            <a:ext cx="5404485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İstifa etme eğilimlerinin ardındaki temel faktörleri belirleyin.</a:t>
            </a:r>
            <a:endParaRPr lang="en-US" sz="1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5130" y="5600760"/>
            <a:ext cx="359569" cy="3595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94383" y="5593318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Maliyet Tasarrufu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8394383" y="6166009"/>
            <a:ext cx="5404485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İstifaların getirdiği yüksek işe alım ve eğitim maliyetlerini azaltın.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376" y="541377"/>
            <a:ext cx="4149566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 Seti: IBM HR Analytics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31376" y="1190744"/>
            <a:ext cx="808124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Projemin temelini oluşturan IBM HR Analytics veri seti, 1470 satır ve 35 öznitelik ile zengin bir bilgi kaynağı sunmaktadır.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31376" y="1832015"/>
            <a:ext cx="8081248" cy="3497342"/>
          </a:xfrm>
          <a:prstGeom prst="roundRect">
            <a:avLst>
              <a:gd name="adj" fmla="val 209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31376" y="1816775"/>
            <a:ext cx="8081248" cy="60960"/>
          </a:xfrm>
          <a:prstGeom prst="roundRect">
            <a:avLst>
              <a:gd name="adj" fmla="val 373611"/>
            </a:avLst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4344293" y="1604367"/>
            <a:ext cx="455414" cy="455414"/>
          </a:xfrm>
          <a:prstGeom prst="roundRect">
            <a:avLst>
              <a:gd name="adj" fmla="val 200784"/>
            </a:avLst>
          </a:prstGeom>
          <a:solidFill>
            <a:srgbClr val="16FFBB"/>
          </a:solidFill>
          <a:ln/>
        </p:spPr>
      </p:sp>
      <p:sp>
        <p:nvSpPr>
          <p:cNvPr id="8" name="Text 5"/>
          <p:cNvSpPr/>
          <p:nvPr/>
        </p:nvSpPr>
        <p:spPr>
          <a:xfrm>
            <a:off x="4480858" y="1718191"/>
            <a:ext cx="182166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98421" y="2211586"/>
            <a:ext cx="1686997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Önemli Öznitelikler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98421" y="2513528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Modelimde en kritik rolü oynayan 8 temel özellik: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98421" y="2847499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OverTime (Fazla Mesai)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98421" y="3143488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StockOptionLevel (Hisse Senedi Opsiyon Seviyesi)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98421" y="3439478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MonthlyIncome (Aylık Gelir)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98421" y="3735467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DistanceFromHome (Eve Uzaklık)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698421" y="4031456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 (Yaş)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698421" y="4327446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NumCompaniesWorked (Çalışılan Şirket Sayısı)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698421" y="4623435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TotalWorkingYears (Toplam Çalışma Yılı)  (</a:t>
            </a:r>
            <a:r>
              <a:rPr lang="tr-TR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*</a:t>
            </a: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698421" y="4919424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MaritalStatus (Medeni Durum)  (</a:t>
            </a:r>
            <a:r>
              <a:rPr lang="tr-TR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*</a:t>
            </a: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)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531376" y="5708809"/>
            <a:ext cx="8081248" cy="1979414"/>
          </a:xfrm>
          <a:prstGeom prst="roundRect">
            <a:avLst>
              <a:gd name="adj" fmla="val 3696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531376" y="5693569"/>
            <a:ext cx="8081248" cy="60960"/>
          </a:xfrm>
          <a:prstGeom prst="roundRect">
            <a:avLst>
              <a:gd name="adj" fmla="val 373611"/>
            </a:avLst>
          </a:prstGeom>
          <a:solidFill>
            <a:srgbClr val="29DDDA"/>
          </a:solidFill>
          <a:ln/>
        </p:spPr>
      </p:sp>
      <p:sp>
        <p:nvSpPr>
          <p:cNvPr id="21" name="Shape 18"/>
          <p:cNvSpPr/>
          <p:nvPr/>
        </p:nvSpPr>
        <p:spPr>
          <a:xfrm>
            <a:off x="4344293" y="5481161"/>
            <a:ext cx="455414" cy="455414"/>
          </a:xfrm>
          <a:prstGeom prst="roundRect">
            <a:avLst>
              <a:gd name="adj" fmla="val 200784"/>
            </a:avLst>
          </a:prstGeom>
          <a:solidFill>
            <a:srgbClr val="16FFBB"/>
          </a:solidFill>
          <a:ln/>
        </p:spPr>
      </p:sp>
      <p:sp>
        <p:nvSpPr>
          <p:cNvPr id="22" name="Text 19"/>
          <p:cNvSpPr/>
          <p:nvPr/>
        </p:nvSpPr>
        <p:spPr>
          <a:xfrm>
            <a:off x="4480858" y="5594985"/>
            <a:ext cx="182166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98421" y="6088380"/>
            <a:ext cx="1686997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 Detayları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698421" y="6390323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Satır Sayısı:</a:t>
            </a: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1470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698421" y="6686312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Öznitelik Sayısı:</a:t>
            </a: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35</a:t>
            </a:r>
            <a:endParaRPr lang="en-US" sz="1150" dirty="0"/>
          </a:p>
        </p:txBody>
      </p:sp>
      <p:sp>
        <p:nvSpPr>
          <p:cNvPr id="26" name="Text 23"/>
          <p:cNvSpPr/>
          <p:nvPr/>
        </p:nvSpPr>
        <p:spPr>
          <a:xfrm>
            <a:off x="698421" y="6982301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Amaç:</a:t>
            </a: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Çalışan istifa riskini tahmin etmek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698421" y="7278291"/>
            <a:ext cx="774715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Kaynak:</a:t>
            </a: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IBM HR Analytics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474" y="435650"/>
            <a:ext cx="7332940" cy="440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Model Karşılaştırması: En İyi Tahmini Bulmak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54474" y="1192530"/>
            <a:ext cx="13521452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Çeşitli makine öğrenimi modellerini karşılaştırarak istifa tahmininde en yüksek doğruluğu hedefledik.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4" y="1624252"/>
            <a:ext cx="10964426" cy="61399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4474" y="9374386"/>
            <a:ext cx="13521452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 karşılaştırma, Derin Öğrenme tabanlı 1D CNN modelinin üstünlüğünü ortaya koymuştur.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021" y="613410"/>
            <a:ext cx="7584758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Öne Çıkan Model: 1D Evrişimli Sinir Ağı (1D CNN)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66021" y="2185035"/>
            <a:ext cx="7584758" cy="247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700"/>
              </a:lnSpc>
              <a:buNone/>
            </a:pPr>
            <a:r>
              <a:rPr lang="en-US" sz="7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Üstün Performans</a:t>
            </a:r>
            <a:endParaRPr lang="en-US" sz="7750" dirty="0"/>
          </a:p>
        </p:txBody>
      </p:sp>
      <p:sp>
        <p:nvSpPr>
          <p:cNvPr id="5" name="Text 2"/>
          <p:cNvSpPr/>
          <p:nvPr/>
        </p:nvSpPr>
        <p:spPr>
          <a:xfrm>
            <a:off x="6266021" y="4993958"/>
            <a:ext cx="758475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Geliştirdiğim optimize edilmiş 1D CNN modeli, %86.39'luk etkileyici doğruluk oranı ile istifa tahmininde en yüksek başarıyı elde etmiştir.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66021" y="5957173"/>
            <a:ext cx="7584758" cy="1659017"/>
          </a:xfrm>
          <a:prstGeom prst="roundRect">
            <a:avLst>
              <a:gd name="adj" fmla="val 20141"/>
            </a:avLst>
          </a:prstGeom>
          <a:solidFill>
            <a:srgbClr val="004D3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668" y="6299597"/>
            <a:ext cx="278368" cy="22264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89683" y="6235422"/>
            <a:ext cx="6638449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Neden 1D CNN?</a:t>
            </a:r>
            <a:r>
              <a:rPr lang="en-US" sz="17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Bu model, sıralı veri setlerindeki karmaşık örüntüleri tanıma konusunda geleneksel makine öğrenimi algoritmalarına göre daha yeteneklidir.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591264"/>
            <a:ext cx="7336393" cy="54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Teknik Mimari: Modern Bir Yaklaşım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92706" y="1437918"/>
            <a:ext cx="7758589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1D CNN modelimin mimarisi, yüksek performans ve kararlılık sağlamak için özenle tasarlanmıştır.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2706" y="2293977"/>
            <a:ext cx="791766" cy="1187648"/>
          </a:xfrm>
          <a:prstGeom prst="roundRect">
            <a:avLst>
              <a:gd name="adj" fmla="val 36001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118" y="2739390"/>
            <a:ext cx="296823" cy="2968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82353" y="2491859"/>
            <a:ext cx="219932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Batch Normalization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82353" y="2885361"/>
            <a:ext cx="676894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Eğitim sürecini hızlandırır ve modelin genelleme yeteneğini artırır.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692706" y="3679508"/>
            <a:ext cx="791766" cy="1187648"/>
          </a:xfrm>
          <a:prstGeom prst="roundRect">
            <a:avLst>
              <a:gd name="adj" fmla="val 36001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118" y="4124920"/>
            <a:ext cx="296823" cy="2968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82353" y="3877389"/>
            <a:ext cx="219932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Dropout (%40)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682353" y="4270891"/>
            <a:ext cx="676894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Aşırı öğrenmeyi (overfitting) engelleyerek modelin daha sağlam olmasını sağlar.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692706" y="5065038"/>
            <a:ext cx="791766" cy="1187648"/>
          </a:xfrm>
          <a:prstGeom prst="roundRect">
            <a:avLst>
              <a:gd name="adj" fmla="val 36001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118" y="5510451"/>
            <a:ext cx="296823" cy="29682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82353" y="5262920"/>
            <a:ext cx="219932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LeakyReLU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1682353" y="5656421"/>
            <a:ext cx="676894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Düşük aktivasyonlarda bile gradyan akışını sürdürerek öğrenmeyi destekler.</a:t>
            </a:r>
            <a:endParaRPr lang="en-US" sz="1550" dirty="0"/>
          </a:p>
        </p:txBody>
      </p:sp>
      <p:sp>
        <p:nvSpPr>
          <p:cNvPr id="17" name="Shape 11"/>
          <p:cNvSpPr/>
          <p:nvPr/>
        </p:nvSpPr>
        <p:spPr>
          <a:xfrm>
            <a:off x="692706" y="6450568"/>
            <a:ext cx="791766" cy="1187648"/>
          </a:xfrm>
          <a:prstGeom prst="roundRect">
            <a:avLst>
              <a:gd name="adj" fmla="val 360014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0118" y="6895981"/>
            <a:ext cx="296823" cy="29682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682353" y="6648450"/>
            <a:ext cx="2393752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Global Average Pooling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1682353" y="7041952"/>
            <a:ext cx="676894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Modelin parametre sayısını azaltır ve uzamsal bilgiyi korur.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626"/>
            <a:ext cx="8257342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Açıklanabilir Yapay Zeka: SHAP ile Kara Kutuya Işık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51021" y="1248728"/>
            <a:ext cx="6572131" cy="755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SHAP (SHapley Additive exPlanations) değerleri, modelin bir tahmini yaparken hangi özelliklere ne kadar ağırlık verdiğini göstererek, "kara kutu" olarak nitelendirilen yapay zeka modellerini anlaşılır hale getirir.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181225"/>
            <a:ext cx="3673673" cy="543758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14868" y="1284089"/>
            <a:ext cx="6572131" cy="973098"/>
          </a:xfrm>
          <a:prstGeom prst="roundRect">
            <a:avLst>
              <a:gd name="adj" fmla="val 38832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87508" y="1456730"/>
            <a:ext cx="174938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Fazla Mesai Etkisi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687508" y="1832729"/>
            <a:ext cx="622685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Fazla mesai yapan çalışanların istifa eğiliminin arttığını açıkça göstermektedir.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514868" y="2414588"/>
            <a:ext cx="6572131" cy="1224915"/>
          </a:xfrm>
          <a:prstGeom prst="roundRect">
            <a:avLst>
              <a:gd name="adj" fmla="val 30849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87508" y="2587228"/>
            <a:ext cx="2826782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Hisse Senedi Opsiyon Seviye Etkisi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687508" y="2963228"/>
            <a:ext cx="6226850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Hisse senedi opsiyon seviyesinin çalışanın istifa etmesinde önemli nedenlerden biri olduğu görülmektedir.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7514868" y="3796903"/>
            <a:ext cx="6572131" cy="973098"/>
          </a:xfrm>
          <a:prstGeom prst="roundRect">
            <a:avLst>
              <a:gd name="adj" fmla="val 38832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87508" y="3969544"/>
            <a:ext cx="1749385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Düşük Gelir Etkisi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687508" y="4345543"/>
            <a:ext cx="6226850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Düşük aylık gelirin istifa kararında önemli bir tetikleyici olduğunu vurgulamaktadır.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514868" y="4947047"/>
            <a:ext cx="6572131" cy="503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 sayede İK uzmanları, alınan kararların arkasındaki nedenleri anlayabilir ve stratejik adımlar atabilir.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412" y="965478"/>
            <a:ext cx="12313325" cy="647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Kullanıcı Arayüzü: Gradio ile İK Uzmanlarının Elinde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16412" y="1963222"/>
            <a:ext cx="12997577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İK uzmanlarının modeli kolayca kullanabilmesi için Gradio tabanlı interaktif bir kullanıcı arayüzü geliştirdim.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16412" y="2598777"/>
            <a:ext cx="12997577" cy="1399580"/>
          </a:xfrm>
          <a:prstGeom prst="roundRect">
            <a:avLst>
              <a:gd name="adj" fmla="val 2500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6892" y="2629257"/>
            <a:ext cx="933093" cy="1338620"/>
          </a:xfrm>
          <a:prstGeom prst="roundRect">
            <a:avLst>
              <a:gd name="adj" fmla="val 33581"/>
            </a:avLst>
          </a:prstGeom>
          <a:solidFill>
            <a:srgbClr val="0A081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046" y="3123605"/>
            <a:ext cx="349806" cy="34980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013228" y="2862501"/>
            <a:ext cx="259199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Basit Giriş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013228" y="3326368"/>
            <a:ext cx="11537037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Sadece 8 kritik parametreyi girerek hızlı analiz.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816412" y="4231600"/>
            <a:ext cx="12997577" cy="1399580"/>
          </a:xfrm>
          <a:prstGeom prst="roundRect">
            <a:avLst>
              <a:gd name="adj" fmla="val 2500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46892" y="4262080"/>
            <a:ext cx="933093" cy="1338620"/>
          </a:xfrm>
          <a:prstGeom prst="roundRect">
            <a:avLst>
              <a:gd name="adj" fmla="val 33581"/>
            </a:avLst>
          </a:prstGeom>
          <a:solidFill>
            <a:srgbClr val="0A081B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046" y="4756428"/>
            <a:ext cx="349806" cy="34980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013228" y="4495324"/>
            <a:ext cx="259199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Anlık Risk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2013228" y="4959191"/>
            <a:ext cx="11537037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Çalışanın istifa etme olasılığını yüzde olarak anında gösterir.</a:t>
            </a:r>
            <a:endParaRPr lang="en-US" sz="1800" dirty="0"/>
          </a:p>
        </p:txBody>
      </p:sp>
      <p:sp>
        <p:nvSpPr>
          <p:cNvPr id="14" name="Shape 10"/>
          <p:cNvSpPr/>
          <p:nvPr/>
        </p:nvSpPr>
        <p:spPr>
          <a:xfrm>
            <a:off x="816412" y="5864423"/>
            <a:ext cx="12997577" cy="1399580"/>
          </a:xfrm>
          <a:prstGeom prst="roundRect">
            <a:avLst>
              <a:gd name="adj" fmla="val 25002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46892" y="5894903"/>
            <a:ext cx="933093" cy="1338620"/>
          </a:xfrm>
          <a:prstGeom prst="roundRect">
            <a:avLst>
              <a:gd name="adj" fmla="val 33581"/>
            </a:avLst>
          </a:prstGeom>
          <a:solidFill>
            <a:srgbClr val="0A081B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7046" y="6389251"/>
            <a:ext cx="349806" cy="34980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013228" y="6128147"/>
            <a:ext cx="259199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Stratejik Karar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2013228" y="6592014"/>
            <a:ext cx="11537037" cy="373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İK süreçlerinde proaktif ve veri odaklı kararlar alınmasını sağlar.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1" y="0"/>
            <a:ext cx="14569559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653</Words>
  <Application>Microsoft Office PowerPoint</Application>
  <PresentationFormat>Özel</PresentationFormat>
  <Paragraphs>95</Paragraphs>
  <Slides>11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Arial</vt:lpstr>
      <vt:lpstr>Barlow</vt:lpstr>
      <vt:lpstr>Spline Sans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Buğra Durmuş</cp:lastModifiedBy>
  <cp:revision>2</cp:revision>
  <dcterms:created xsi:type="dcterms:W3CDTF">2025-12-21T15:55:06Z</dcterms:created>
  <dcterms:modified xsi:type="dcterms:W3CDTF">2025-12-21T16:09:09Z</dcterms:modified>
</cp:coreProperties>
</file>